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3"/>
  </p:notesMasterIdLst>
  <p:sldIdLst>
    <p:sldId id="268" r:id="rId2"/>
    <p:sldId id="269" r:id="rId3"/>
    <p:sldId id="284" r:id="rId4"/>
    <p:sldId id="285" r:id="rId5"/>
    <p:sldId id="275" r:id="rId6"/>
    <p:sldId id="302" r:id="rId7"/>
    <p:sldId id="283" r:id="rId8"/>
    <p:sldId id="286" r:id="rId9"/>
    <p:sldId id="290" r:id="rId10"/>
    <p:sldId id="303" r:id="rId11"/>
    <p:sldId id="289" r:id="rId12"/>
    <p:sldId id="276" r:id="rId13"/>
    <p:sldId id="304" r:id="rId14"/>
    <p:sldId id="294" r:id="rId15"/>
    <p:sldId id="282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6" r:id="rId24"/>
    <p:sldId id="305" r:id="rId25"/>
    <p:sldId id="307" r:id="rId26"/>
    <p:sldId id="308" r:id="rId27"/>
    <p:sldId id="309" r:id="rId28"/>
    <p:sldId id="310" r:id="rId29"/>
    <p:sldId id="287" r:id="rId30"/>
    <p:sldId id="292" r:id="rId31"/>
    <p:sldId id="278" r:id="rId32"/>
  </p:sldIdLst>
  <p:sldSz cx="9144000" cy="6858000" type="screen4x3"/>
  <p:notesSz cx="6810375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4776A62F-097E-4256-91C3-E80129D949E8}">
          <p14:sldIdLst>
            <p14:sldId id="268"/>
            <p14:sldId id="269"/>
            <p14:sldId id="275"/>
            <p14:sldId id="276"/>
            <p14:sldId id="277"/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7639" y="2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/>
          <a:lstStyle>
            <a:lvl1pPr algn="r">
              <a:defRPr sz="1200"/>
            </a:lvl1pPr>
          </a:lstStyle>
          <a:p>
            <a:fld id="{2F9CC05D-D31A-451D-8B12-9B38DE5B295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3" tIns="45726" rIns="91453" bIns="4572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40" y="4722694"/>
            <a:ext cx="5448300" cy="4474131"/>
          </a:xfrm>
          <a:prstGeom prst="rect">
            <a:avLst/>
          </a:prstGeom>
        </p:spPr>
        <p:txBody>
          <a:bodyPr vert="horz" lIns="91453" tIns="45726" rIns="91453" bIns="4572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7639" y="9443664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 anchor="b"/>
          <a:lstStyle>
            <a:lvl1pPr algn="r">
              <a:defRPr sz="1200"/>
            </a:lvl1pPr>
          </a:lstStyle>
          <a:p>
            <a:fld id="{DF87A90D-1515-47A0-B81D-D5417E9E7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680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1636713" y="1187450"/>
            <a:ext cx="7897813" cy="5922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461242" y="7503175"/>
            <a:ext cx="3702855" cy="7106914"/>
          </a:xfrm>
          <a:noFill/>
          <a:ln/>
        </p:spPr>
        <p:txBody>
          <a:bodyPr lIns="93361" tIns="46680" rIns="93361" bIns="46680"/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1600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30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31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507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DC74E-E1EB-4E31-BEE5-F6DAFB7F51E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255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7FE7-CF70-489F-9575-DECBD26BD60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404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B222-25A9-4274-962E-55AF7644A1F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903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080D-CE14-4739-8F8E-431642AFFFE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539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673F-237B-436E-A9E2-AF652AA22C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16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7C73-644B-4486-A2AF-884712C1447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318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FF45-CBB4-4DBE-BD4B-7B6065729FA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3769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20F44-42C4-4328-9E3B-DBEECB78475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05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94BC-C289-4BE6-9CB3-92CC7C2D57A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672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B198-3074-4B29-8F12-7C5D1B5505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446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0C99-BC34-4060-9587-B9C750512E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932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392" fontAlgn="base">
              <a:spcBef>
                <a:spcPct val="0"/>
              </a:spcBef>
              <a:spcAft>
                <a:spcPct val="0"/>
              </a:spcAft>
              <a:defRPr/>
            </a:pPr>
            <a:fld id="{2321C752-ECE5-4854-A46C-3AC295E2A89C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defTabSz="901392" fontAlgn="base">
                <a:spcBef>
                  <a:spcPct val="0"/>
                </a:spcBef>
                <a:spcAft>
                  <a:spcPct val="0"/>
                </a:spcAft>
                <a:defRPr/>
              </a:pPr>
              <a:t>05.04.2022</a:t>
            </a:fld>
            <a:endParaRPr lang="ru-RU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392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392" fontAlgn="base">
              <a:spcBef>
                <a:spcPct val="0"/>
              </a:spcBef>
              <a:spcAft>
                <a:spcPct val="0"/>
              </a:spcAft>
              <a:defRPr/>
            </a:pPr>
            <a:fld id="{789EEAF2-254C-46A5-856C-CAA25BDA777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defTabSz="901392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20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consultantplus://offline/ref=DB102C9719841445BAAA629AA17E539EE06555672E935F862F913AA34B3BC8777B5E43A68B26DA616EE0314E8441p0N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F0B2A8B8991D36F9B752461346C7B00E2B20D09D6E473ED8BCB47EAAC84C40E1D8E5452433A6F8913C6A02611EB8A6C993193C9DE916D4D0E5545CE1N2d5T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F0B2A8B8991D36F9B752461346C7B00E2B20D09D6E473ED8BCB47EAAC84C40E1D8E5452433A6F8913C6A02611EB8A6C993193C9DE916D4D0E5545CE1N2d5T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DB102C9719841445BAAA629AA17E539EE06555672E935F862F913AA34B3BC8777B5E43A68B26DA616EE0314E8441p0N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12776"/>
            <a:ext cx="854079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351698" y="298058"/>
            <a:ext cx="8440615" cy="58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13" tIns="45055" rIns="90113" bIns="45055">
            <a:spAutoFit/>
          </a:bodyPr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6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124744"/>
            <a:ext cx="784887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01392" fontAlgn="base">
              <a:spcAft>
                <a:spcPct val="0"/>
              </a:spcAft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lvl="0" algn="ctr" defTabSz="901392" fontAlgn="base">
              <a:spcAft>
                <a:spcPct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ПОРЯДОК РАСХОДОВАНИЯ СРЕДСТВ ГРАНТОВ «АГРОСТАРТАП», ПРЕДОСТАВЛЕННЫХ ИЗ ОБЛАСТНОГО БЮДЖЕТА НА СОЗДАНИЕ И (ИЛИ)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РАЗВИТИЕ ХОЗЯЙСТВ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lvl="0" algn="ctr" defTabSz="901392" fontAlgn="base"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2022 ГОД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4356" y="5802731"/>
            <a:ext cx="1944216" cy="8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353" y="5830613"/>
            <a:ext cx="1944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3714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7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сельскохозяйственной техники, включая прицепное и навесное оборудование, грузового автомобильного транспорта, специализированного автомобильного транспорта для транспортировки сельскохозяйственной продукции и осуществления мобильной торговли, оборудования для производства, переработки и хранения сельскохозяйственной продукции (кроме оборудования, предназначенного для производства продукции свиноводства)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утвержден распоряжением министерства сельского хозяйства и продовольствия Кировской области от 18.05.2021 № 49 (приложение № 6) и  предусматривает коды в соответствии с Общероссийским классификатором продукции по видам экономической деятельности (ОК 034-2014 (КПЕС 2008))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Например: 28.30.5 Машины для уборки урожая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28.30.82.110 Установки доильные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1328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268760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договоры поставки (купли-продажи), 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счета-фактуры (или счета) на оплату,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акты приема-передачи,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копии технических паспортов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сертификатов соответствия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иных документов, выданных лицом, система добровольной сертификации которого зарегистрирована Управлением развития информационного обеспечения и аккредитации Федерального агентства по техническому регулированию и метрологии,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иного документа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выданного производителем или официальным представителем производителя,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содержащего сведения об отнесении каждой из единиц приобретенной (приобретаемой) техники и (или) оборудования к тому или иному коду Общероссийского классификатора продукции по видам экономической деятельности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95536" y="126876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посадочного материала для закладки многолетних насаждений, в том числе виноградников и земляники</a:t>
            </a:r>
            <a:endParaRPr lang="ru-RU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636912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поставки (купли-продажи),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(или счета) на оплату,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приема-передачи посадочного материала, </a:t>
            </a:r>
          </a:p>
          <a:p>
            <a:pPr algn="ctr"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сертификаты, подтверждающие качество приобретенного посадочного материала</a:t>
            </a: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95536" y="1268760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Разработка проектной документации для строительства или реконструкции производственных и складских зданий, объектов, предназначенных для производства, хранения и переработки сельскохозяйственной продукции,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636912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 на изготовление проектной документации,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 сдачи-приемки выполненных проектных работ,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положительное заключение государственной экспертизы проектной документации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положительный результат проверки достоверности определения сметной стоимости работ</a:t>
            </a: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589240"/>
            <a:ext cx="1627816" cy="84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ремонт, модернизацию и (или) переустройство производственных и складских зданий, помещений, пристроек и сооружений, необходимых для производства, хранения и переработки сельскохозяйственной продукции,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636912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на строительство объектов: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проектная документация, имеющая положительное заключение государственной экспертизы проектной документации и положительный результат проверки достоверности определения сметной стоимости работ;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разрешение на строительство объекта;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ремонт, модернизацию и (или) переустройство производственных и складских зданий, помещений, пристроек и сооружений, необходимых для производства, хранения и переработки сельскохозяйственной продукции, на сельской территории или на территории сельской агломерации Кировской области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564904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на приобретение объектов: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купли-продажи объектов и документы, удостоверяющие государственную регистрацию права собственности победителя конкурса на указанные объекты (в случае приобретения объекта, подлежащего государственной регистрации права собственности),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купли-продажи объектов (в случае приобретения модульного объекта у его производителя)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ремонт, модернизацию и (или) переустройство производственных и складских зданий, помещений, пристроек и сооружений, необходимых для производства, хранения и переработки сельскохозяйственной продукции, на сельской территории или на территории сельской агломерации Кировской области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на строительство объектов, не являющихся объектами капитального строительства: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локальная смета, имеющая положительный результат проверки достоверности определения сметной стоимости работ</a:t>
            </a: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ремонт, модернизацию и (или) переустройство производственных и складских зданий, помещений, пристроек и сооружений, необходимых для производства, хранения и переработки сельскохозяйственной продукции,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на ремонт объектов: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смета, составленная на основании дефектной ведомости, утвержденной застройщиком или техническим заказчиком</a:t>
            </a: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ремонт, модернизацию и (или) переустройство производственных и складских зданий, помещений, пристроек и сооружений, необходимых для производства, хранения и переработки сельскохозяйственной продукции,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на модернизацию и (или) переустройство объектов: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локальная смета, имеющая положительный результат проверки достоверности определения сметной стоимости работ.</a:t>
            </a: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ремонт, модернизацию и (или) переустройство производственных и складских зданий, помещений, пристроек и сооружений, необходимых для производства, хранения и переработки сельскохозяйственной продукции, на сельской территории или на территории сельской агломерации Кировской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 проведении работ подрядным способом: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подряда на выполнение указанных работ, 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о приемке выполненных работ (форма № КС-2), справки о выполненных работах и произведенных затратах (форма № КС-3), </a:t>
            </a:r>
          </a:p>
          <a:p>
            <a:endParaRPr lang="ru-RU" sz="1200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товарные накладные на материалы (в случае строительства из материалов заказчика), счета-фактуры (или счета) на оплату приобретенных (приобретаемых) строительных материалов, актов приема-передачи строительных материалов подрядчику,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графики выполнения строительно-монтажных работ, заверенных заказчиком и подрядчиком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lum bright="2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2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268760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ПОБЕДИТЕЛИ КОНКУРСА ПО ОТБОРУ ЗАЯВИТЕЛЕЙ ДЛЯ ПРЕДОСТАВЛЕНИЯ ГРАНТОВ «АГРОСТАРТАП» ИЗ ОБЛАСТНОГО БЮДЖЕТА НА СОЗДАНИЕ И (ИЛИ) РАЗВИТИЕ ХОЗЯЙСТВ ЗАКЛЮЧАЮТ СОГЛАШЕНИЕ О ПРЕДОСТАВЛЕНИИ ГРАНТА В СИСТЕМЕ «ЭЛЕКТРОННЫЙ БЮДЖЕТ»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10 РАБОЧИХ ДНЕЙ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победитель конкурса является главой крестьянского (фермерского) хозяйства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20 РАБОЧИХ ДНЕЙ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победитель конкурса является гражданином Российской Федерации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717032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НАРУШЕНИЯ ЭТОГО СРОКА МИНИСТЕРСТВОМ СЕЛЬСКОГО ХОЗЯЙСТВА И ПРОДОВОЛЬСТВИЯ КИРОВСКОЙ ОБЛАСТИ ОТМЕНЯЕТСЯ РАСПОРЯЖЕНИЕ О ПРИЗНАНИИ ТАКОГО ЗАЯВИТЕЛЯ ПОБЕДИТЕЛЕМ КОНКУРСА</a:t>
            </a:r>
          </a:p>
        </p:txBody>
      </p:sp>
    </p:spTree>
    <p:extLst>
      <p:ext uri="{BB962C8B-B14F-4D97-AF65-F5344CB8AC3E}">
        <p14:creationId xmlns:p14="http://schemas.microsoft.com/office/powerpoint/2010/main" xmlns="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ремонт, модернизацию и (или) переустройство производственных и складских зданий, помещений, пристроек и сооружений, необходимых для производства, хранения и переработки сельскохозяйственной продукции, на сельской территории или на территории сельской агломерации Кировской области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20888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 проведении работ хозяйственным способом: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документы, подтверждающие приобретение строительных материалов,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(или счета) на оплату приобретенных (приобретаемых) строительных материалов,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дефектный акт или акт осмотра,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накладные, акты приема-передачи строительных материалов,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на списание строительных материалов,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приказ о назначении ответственного лица за строительные работы,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график проведения работ хозяйственным способом</a:t>
            </a: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Подключение производственных и складских зданий, помещений, пристроек и (или) сооружений, необходимых для производства, хранения и переработки сельскохозяйственной продукции, к электрическим,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газо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и теплопроводным сетям</a:t>
            </a:r>
          </a:p>
          <a:p>
            <a:endParaRPr lang="ru-RU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92896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локальная смета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 на подключение к электрическим,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водо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газо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 теплопроводным сетям,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(или счета) на оплату выполненных работ,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сдачи-приемки выполненных работ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Погашение основного долга по кредитам, полученным в российских кредитных организациях в течение срока освоения гранта, но не более 20% стоимости проекта создания и (или) развития хозяйства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hlinkClick r:id="rId8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276872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кредита: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приобретение земельных участков из земель сельскохозяйственного назначения;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приобретение, строительство, ремонт, модернизацию и (или) переустройство производственных и складских объектов;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приобретение сельскохозяйственной техники и оборудования в соответствии со списком, утвержденным распоряжением министерства сельского хозяйства и продовольствия Кировской области от 18.05.2021 № 49 (приложение № 6)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Погашение основного долга по кредитам, полученным в российских кредитных организациях в течение срока освоения гранта, но не более 20% стоимости проекта создания и (или) развития хозяйства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hlinkClick r:id="rId8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636912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кредитные договоры,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выписки из ссудного счета на дату погашения такого кредита.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документы, подтверждающие целевое расходование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указаны на слайдах ранее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документы, подтверждающие оплату по заключенным договорам</a:t>
            </a: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Внесение не менее 25%, но не более 50% средств гранта в неделимый фонд кооператива, членом которого является победитель конкурса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9289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платежный документ на перечисление средств гранта на расчетный счет кооператива для внесения средств гранта в неделимый фонд кооператива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представляет победитель конкурсного отбора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Внесение не менее 25%, но не более 50% средств гранта в неделимый фонд кооператива, членом которого является победитель конкурса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492896"/>
            <a:ext cx="835292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подтверждения целевого использования кооперативом части средств гранта на формирование его фонда представляются заверенные победителем конкурса и кооперативом копии следующих документов: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общего собрания кооператива о порядке формирования и расходования неделимого фонда с учетом получения части средств гранта от победителя конкурса - члена кооператива;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Внесение не менее 25%, но не более 50% средств гранта в неделимый фонд кооператива, членом которого является победитель конкурса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988840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случае приобретения оборудования для объектов кооператива, предназначенных для заготовки, хранения, подработки, переработки, сортировки, калибровки, маркировки, упаковки, убоя, охлаждения, подготовки к реализации, погрузки, разгрузки сельскохозяйственной продукции, дикорастущих плодов, грибов и ягод, а также продуктов переработки указанной продукции, оснащения лабораторий производственного контроля качества и безопасности выпускаемой (производимой и перерабатываемой) продукции и проведения государственной ветеринарно-санитарной экспертизы (приобретение оборудования для лабораторного анализа качества сельскохозяйственной продукции):</a:t>
            </a:r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на приобретение оборудования для объектов кооператива,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(или счета) на оплату приобретенного (приобретаемого) оборудования для объектов кооператива,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приема-передачи этого оборудования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Внесение не менее 25%, но не более 50% средств гранта в неделимый фонд кооператива, членом которого является победитель конкурса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988840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случае приобретения оборудования в соответствии с приказом Министерства сельского хозяйства Российской Федерации от 18.11.2014 № 452 «Об утверждении Классификатора в области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аквакультуры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(рыбоводства)» по номенклатуре, определенной разделом 4 «Объекты рыбоводной инфраструктуры и иные объекты, используемые для осуществления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аквакультуры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(рыбоводства), а также специальные устройства и (или) технологии» вышеуказанного приказа, за исключением группы кодов 04.01, 04.02, 04.06:</a:t>
            </a:r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на приобретение оборудования для рыбоводства,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(или счета) на оплату приобретенного (приобретаемого) оборудования,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приема-передачи этого оборудования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19675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Внесение не менее 25%, но не более 50% средств гранта в неделимый фонд кооператива, членом которого является победитель конкурса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988840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случае приобретения сельскохозяйственной техники, специализированного транспорта, фургонов, прицепов, полуприцепов для транспортировки, обеспечения сохранности при перевозке и реализации сельскохозяйственной продукции и продуктов ее переработки, соответствующие кодам Общероссийского классификатора продукции по видам экономической деятельности (подпункт 3.3.3 пункта 3 Порядка, утвержденного постановлением Правительства Кировской области от 30.04.2021 № 224-П):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договоры поставки (купли-продажи), счета-фактуры (или счета) на оплату, акты приема-передачи,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копии технических паспортов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сертификатов соответствия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иных документов, содержащих сведения об отнесении каждой из единиц приобретенной (приобретаемой) техники к тому или иному коду Общероссийского классификатора продукции по видам экономической деятельности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8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67544" y="1556792"/>
            <a:ext cx="835292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случае получения отказа в приеме документов победитель конкурса после устранения оснований для отказа вправе вновь подать документы в установленном порядке.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Ответственность за недостоверность представляемых победителями конкурса документов несут победители конкурса.</a:t>
            </a:r>
          </a:p>
          <a:p>
            <a:pPr marL="354013" lvl="0" indent="-35401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2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556792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 ПЕРЕЧИСЛЯЮТСЯ НА ЛИЦЕВОЙ СЧЕТ ПОБЕДИТЕЛЯ КОНКУРСА, ОТКРЫТЫЙ В МИНИСТЕРСТВЕ ФИНАНСОВ КИРОВСКОЙ ОБЛАСТИ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РАЗМЕРЕ 100% СУММЫ ГРАНТА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УКАЗАННОЙ В СОГЛАШЕНИИ.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ОСВОЕНИЯ СРЕДСТВ ГРАНТА СОСТАВЛЯЕТ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18 МЕСЯЦЕВ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ПОЛУЧЕНИЯ УКАЗАННЫХ СРЕДСТВ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 ИЛИ МИНИСТЕРСТВО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772816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ПРИНИМАЕТ ДОКУМЕНТЫ ОТ ПОБЕДИТЕЛЯ КОНКУРСА, РЕГИСТРИРУЕТ В ЖУРНАЛЕ РЕГИСТРАЦИИ</a:t>
            </a:r>
          </a:p>
          <a:p>
            <a:pPr marL="342900" indent="-342900" algn="ctr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ПОЗДНЕЕ ТРЕХ РАБОЧИХ ДНЕЙ СО ДНЯ РЕГИСТРАЦИИ ДОКУМЕНТОВ ПРОВЕРЯЕТ:</a:t>
            </a:r>
          </a:p>
          <a:p>
            <a:pPr marL="342900" indent="-34290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ПОЛНОТУ ПРЕДСТАВЛЕННЫХ ДОКУМЕНТОВ</a:t>
            </a:r>
          </a:p>
          <a:p>
            <a:pPr marL="342900" indent="-34290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ДОСТОВЕРНОСТЬ СВЕДЕНИЙ</a:t>
            </a:r>
          </a:p>
          <a:p>
            <a:pPr marL="342900" indent="-34290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СОБЛЮДЕНИЕ ФОРМ И СРОКОВ ПРЕДСТАВЛЕНИЯ ДОКУМЕНТОВ</a:t>
            </a:r>
          </a:p>
          <a:p>
            <a:pPr marL="342900" indent="-342900" algn="ctr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 СЛУЧАЕ ВЫЯВЛЕНИЯ НАРУШЕНИЙ ТРЕБОВАНИЙ ВОЗВРАЩАЕТ ДОКУМЕНТЫ ПОБЕДИТЕЛЮ КОНКУРСА</a:t>
            </a:r>
          </a:p>
          <a:p>
            <a:pPr marL="342900" indent="-342900" algn="ctr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ПРИ ОТСУТСТВИИ ОСНОВАНИЙ ДЛЯ ОТКАЗА В ПРИЕМЕ ДОКУМЕНТОВ, ДЕЛАЕТ ОТМЕТКУ В ОПИСИ И ВОЗВРАЩАЕТ ОДИН ЭКЗЕМПЛЯР ПОБЕДИТЕЛЮ КОНКУРСА</a:t>
            </a: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lum bright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47638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6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9867"/>
            <a:ext cx="40244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5728" y="5517232"/>
            <a:ext cx="1692302" cy="10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528" y="2276872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392268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lum bright="2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268760"/>
            <a:ext cx="856895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ПОБЕДИТЕЛЬ КОНКУРСА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расходования со счета средств гранта представляет </a:t>
            </a: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</a:t>
            </a: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В МИНИСТЕРСТВО СЕЛЬСКОГО ХОЗЯЙСТВА И ПРОДОВОЛЬСТВИЯ КИРОВСКОЙ ОБЛАСТИ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случае, если орган местного самоуправления, на территории которого осуществляет деятельность заявитель, не наделен отдельными государственными полномочиями Кировской области по поддержке сельскохозяйственного производства) </a:t>
            </a: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следующие документы: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20486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5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ОПИСЬ ПОДАННЫХ ДОКУМЕНТОВ ДЛЯ РАСХОДОВАНИЯ ГРАНТА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2-Х ЭКЗЕМПЛЯРАХ)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СОГЛАШЕНИЯ О ПРЕДОСТАВЛЕНИИ ГРАНТА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(ОДИН РАЗ  ПРИ ПЕРВОМ ОБРАЩЕНИИ)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ОПЛАТУ ЧАСТИ СТОИМОСТИ (НЕ МЕНЕЕ 10%)  КАЖДОГО НАИМЕНОВАНИЯ ПРИОБРЕТЕНИЙ ЗА СЧЕТ СОБСТВЕННЫХ СРЕДСТВ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(ВЫПИСКА СО СЧЕТА ПОЛУЧАТЕЛЯ ГРАНТА, ПЛАТЕЖНОЕ ПОРУЧЕНИЕ С ОТМЕТКОЙ БАНКА, ИНОЙ ДОКУМЕНТ)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БИЗНЕС-ПЛАНА, ПРЕДСТАВЛЕННОГО НА КОНКУРСНЫЙ ОТБОР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(ОДИН РАЗ ПРИ ПЕРВОМ ОБРАЩЕНИИ, А ТАКЖЕ В СЛУЧАЕ ВНЕСЕНИЯ  ИЗМЕНЕНИЙ В БИЗНЕС-ПЛАН) </a:t>
            </a: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5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ПЛАТЕЖНЫЕ ПОРУЧЕНИЯ НА ПРОИЗВОДИМУЮ ЗА СЧЕТ СРЕДСТВ ГРАНТА И ПОДТВЕРЖДЕННУЮ ДОКУМЕНТАМИ ОПЛАТУ ТОВАРОВ, РАБОТ, УСЛУГ НА СУММУ НЕ БОЛЕЕ 90% ИХ СТОИМОСТИ ОПИСЬ ПОДАННЫХ ДОКУМЕНТОВ ДЛЯ РАСХОДОВАНИЯ ГРАНТА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2-Х ЭКЗЕМПЛЯРАХ)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РАСХОДОВАНИЕ СРЕДСТВ ГРАНТА ДОЛЖНО ОСУЩЕСТВЛЯТЬСЯ СТРОГО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СООТВЕТСТВИИ С БИЗНЕС-ПЛАНОМ ПО НАПРАВЛЕНИЯМ, УКАЗАННЫМ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ТАБЛИЦЕ 12 БИЗНЕС-ПЛАНА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6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Направления расходования гранта «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Агростартап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на создание и (или) развитие хозяйства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Таблица 12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расходов суммы гранта «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Агростартап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на создание и (или) развитие хозяйства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67544" y="2132856"/>
          <a:ext cx="8280919" cy="3624200"/>
        </p:xfrm>
        <a:graphic>
          <a:graphicData uri="http://schemas.openxmlformats.org/drawingml/2006/table">
            <a:tbl>
              <a:tblPr/>
              <a:tblGrid>
                <a:gridCol w="432048"/>
                <a:gridCol w="1368152"/>
                <a:gridCol w="1152128"/>
                <a:gridCol w="2016224"/>
                <a:gridCol w="1008112"/>
                <a:gridCol w="864096"/>
                <a:gridCol w="648072"/>
                <a:gridCol w="792087"/>
              </a:tblGrid>
              <a:tr h="1942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Виды расходов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Период осуществления расходов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Источники финансирования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Цена за </a:t>
                      </a:r>
                      <a:r>
                        <a:rPr lang="ru-RU" sz="1200" spc="-30">
                          <a:latin typeface="Times New Roman"/>
                          <a:ea typeface="Times New Roman"/>
                        </a:rPr>
                        <a:t>единицу,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рублей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Количе-ство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единиц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Сумма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рублей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8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Наименование источника финансирования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Размер </a:t>
                      </a:r>
                      <a:r>
                        <a:rPr lang="ru-RU" sz="1200" spc="-30" dirty="0" err="1" smtClean="0">
                          <a:latin typeface="Times New Roman"/>
                          <a:ea typeface="Times New Roman"/>
                        </a:rPr>
                        <a:t>финансирова-ния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, %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59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1.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КОМБАЙН ЗЕРНОУБОРОЧ-НЫЙ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МАЙ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2022</a:t>
                      </a:r>
                      <a:r>
                        <a:rPr lang="ru-RU" sz="1100" baseline="0" dirty="0" smtClean="0">
                          <a:latin typeface="Times New Roman"/>
                          <a:ea typeface="Times New Roman"/>
                        </a:rPr>
                        <a:t> ГОДА –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latin typeface="Times New Roman"/>
                          <a:ea typeface="Times New Roman"/>
                        </a:rPr>
                        <a:t>ОКРЯБРЬ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latin typeface="Times New Roman"/>
                          <a:ea typeface="Times New Roman"/>
                        </a:rPr>
                        <a:t> 2023 ГОДА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4000000,0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4000000,0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собственные средства, в том числе заемные средства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менее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400000,0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400000,0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средства гранта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более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3600000,0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3600000,0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51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2.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собственные средства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менее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средства гранта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более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Итого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собственные средства, в том числе заемные средства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средства гранта 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х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7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ЗАВЕРЕННЫЕ ПОБЕДИТЕЛЕМ КОНКУРСА КОПИИ ДОКУМЕНТОВ, ПОДТВЕРЖДАЮЩИХ НАПРАВЛЕНИЕ РАСХОДОВАНИЯ ГРАНТА: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земельных участков из земель сельскохозяйственного назначения для осуществления деятельности победителя конкурса с целью производства и (или) переработки сельскохозяйственной продукции в рамках реализации проекта создания и (или) развития хозяйства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договоры купли-продажи земельного участка, документов, удостоверяющих государственную регистрацию права собственности победителя конкурса на указанные земельные участки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1328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484784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в соответствии с действующим законодательством,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том числе ветеринарным, сельскохозяйственных животных (за исключением свиней) и птицы, а также рыбопосадочного материала 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поставки (купли-продажи),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(или счета) на оплату,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приема-передачи сельскохозяйственных животных или рыбопосадочного материала,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ветеринарные сопроводительные документы</a:t>
            </a:r>
          </a:p>
        </p:txBody>
      </p:sp>
    </p:spTree>
    <p:extLst>
      <p:ext uri="{BB962C8B-B14F-4D97-AF65-F5344CB8AC3E}">
        <p14:creationId xmlns:p14="http://schemas.microsoft.com/office/powerpoint/2010/main" xmlns="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2638</TotalTime>
  <Words>2543</Words>
  <Application>Microsoft Office PowerPoint</Application>
  <PresentationFormat>Экран (4:3)</PresentationFormat>
  <Paragraphs>410</Paragraphs>
  <Slides>31</Slides>
  <Notes>31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Никитина Анастасия Владимировна</dc:creator>
  <cp:lastModifiedBy>omf2</cp:lastModifiedBy>
  <cp:revision>277</cp:revision>
  <cp:lastPrinted>2018-09-20T06:27:38Z</cp:lastPrinted>
  <dcterms:created xsi:type="dcterms:W3CDTF">2018-06-28T17:42:36Z</dcterms:created>
  <dcterms:modified xsi:type="dcterms:W3CDTF">2022-04-05T20:03:52Z</dcterms:modified>
</cp:coreProperties>
</file>