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sldIdLst>
    <p:sldId id="256" r:id="rId2"/>
    <p:sldId id="257" r:id="rId3"/>
    <p:sldId id="261" r:id="rId4"/>
    <p:sldId id="263" r:id="rId5"/>
    <p:sldId id="258" r:id="rId6"/>
    <p:sldId id="265" r:id="rId7"/>
    <p:sldId id="267" r:id="rId8"/>
    <p:sldId id="259" r:id="rId9"/>
    <p:sldId id="264" r:id="rId10"/>
    <p:sldId id="266" r:id="rId1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6600FF"/>
    <a:srgbClr val="00FF99"/>
    <a:srgbClr val="0DA5C9"/>
    <a:srgbClr val="74D9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94629" autoAdjust="0"/>
  </p:normalViewPr>
  <p:slideViewPr>
    <p:cSldViewPr>
      <p:cViewPr>
        <p:scale>
          <a:sx n="118" d="100"/>
          <a:sy n="118" d="100"/>
        </p:scale>
        <p:origin x="-1494" y="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064B-97B3-4ED8-84E4-2A70B88A066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064B-97B3-4ED8-84E4-2A70B88A066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064B-97B3-4ED8-84E4-2A70B88A066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064B-97B3-4ED8-84E4-2A70B88A066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064B-97B3-4ED8-84E4-2A70B88A066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064B-97B3-4ED8-84E4-2A70B88A066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064B-97B3-4ED8-84E4-2A70B88A066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064B-97B3-4ED8-84E4-2A70B88A066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064B-97B3-4ED8-84E4-2A70B88A066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064B-97B3-4ED8-84E4-2A70B88A066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064B-97B3-4ED8-84E4-2A70B88A066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E6A064B-97B3-4ED8-84E4-2A70B88A0665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82E974D-53E1-4335-A500-94CA39DCCA6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1075380A24158F4AC9C8E10A49803A3DEDF6FFE1DE73E5673AF4D26420D21CA995BE921F7D6C54EB696984FD3K3H5R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764704"/>
            <a:ext cx="8424936" cy="2304256"/>
          </a:xfr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ru-RU" sz="32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Предоставление грантов «Агростартап» из областного бюджета на создание и (или) развитие хозяйств </a:t>
            </a:r>
            <a:endParaRPr lang="ru-RU" sz="32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933056"/>
            <a:ext cx="7854696" cy="230425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6600FF"/>
                </a:solidFill>
                <a:latin typeface="Calibri" pitchFamily="34" charset="0"/>
                <a:cs typeface="Arial" pitchFamily="34" charset="0"/>
              </a:rPr>
              <a:t>Порядок проведения конкурсного отбора на предоставление грантов «Агростартап» из областного бюджета на создание и (или) развитие хозяйств</a:t>
            </a:r>
          </a:p>
          <a:p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2022 год</a:t>
            </a:r>
            <a:endParaRPr lang="ru-RU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67544" y="188640"/>
            <a:ext cx="7854696" cy="1152128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1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45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339552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ru-RU" sz="1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получения гранта победитель конкурса заключает с министерством сельского хозяйства и продовольствия Кировской области соглашение в ГИИС «Электронный бюджет» согласно типовой форме, установленной Министерством финансов Российской Федерации:</a:t>
            </a:r>
            <a:br>
              <a:rPr lang="ru-RU" sz="1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1916832"/>
            <a:ext cx="2772308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Если победитель конкурса – глава К(Ф)Х или индивидуальный предприниматель, то в течение 10 рабочих дней со дня признанием его победителем конкурса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32040" y="1896954"/>
            <a:ext cx="3240360" cy="135639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Если победитель конкурса –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гражданин Российской Федерации, 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 в течение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 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рабочих дней со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дня государственной регистрации крестьянского (фермерского) хозяйства или в качестве индивидуального  предпринимателя в ФНС на территории Кировской области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403648" y="1298973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300192" y="1268760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1600" y="3429000"/>
            <a:ext cx="7200800" cy="158417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Результаты </a:t>
            </a:r>
            <a:r>
              <a:rPr lang="ru-RU" sz="14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предоставления гранта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количество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принятых новых постоянных работников, зарегистрированных в Пенсионном фонде Российской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Федерации;</a:t>
            </a:r>
          </a:p>
          <a:p>
            <a:pPr marL="171450" indent="-171450">
              <a:buFont typeface="Arial" pitchFamily="34" charset="0"/>
              <a:buChar char="•"/>
            </a:pP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объем производства и реализации сельскохозяйственной продукции, выраженный в натуральных или денежных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показателях.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59962" y="5373216"/>
            <a:ext cx="7200800" cy="8640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Если кто-либо из победителей конкурса не заключит соглашение в установленный срок, министерство в течение 5 рабочих дней со дня истечения установленного срока для заключения соглашения отменяет распоряжение о признании такого заявителя победителем конкурса.</a:t>
            </a:r>
          </a:p>
        </p:txBody>
      </p:sp>
    </p:spTree>
    <p:extLst>
      <p:ext uri="{BB962C8B-B14F-4D97-AF65-F5344CB8AC3E}">
        <p14:creationId xmlns:p14="http://schemas.microsoft.com/office/powerpoint/2010/main" val="301382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768" y="44624"/>
            <a:ext cx="8229600" cy="1800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Грант «Агростартап»  </a:t>
            </a:r>
            <a:r>
              <a:rPr lang="ru-RU" sz="1600" dirty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из областного бюджета </a:t>
            </a: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создание и (или) </a:t>
            </a:r>
            <a:r>
              <a:rPr lang="ru-RU" sz="1600" dirty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хозяйств – средства, перечисляемые из областного бюджета </a:t>
            </a:r>
            <a:r>
              <a:rPr lang="ru-RU" sz="1600" dirty="0" err="1" smtClean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грантополучателям</a:t>
            </a: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для финансового обеспечения части их затрат, не возмещаемых в рамках иных направлений государственной поддержки, связанных с реализацией бизнес-планов заявителей, представляемых в конкурсную комиссию </a:t>
            </a:r>
            <a:r>
              <a:rPr lang="ru-RU" sz="1600" dirty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проведения отбора заявителей </a:t>
            </a:r>
            <a:r>
              <a:rPr lang="ru-RU" sz="1600" dirty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для предоставления грантов </a:t>
            </a: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«Агростартап» из </a:t>
            </a:r>
            <a:r>
              <a:rPr lang="ru-RU" sz="1600" dirty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областного бюджета на </a:t>
            </a: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создание и (или) развитие хозяйств, создаваемую Правительством Кировской области.</a:t>
            </a:r>
            <a:endParaRPr lang="ru-RU" sz="16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79679" y="2876925"/>
            <a:ext cx="3347864" cy="10409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Индивидуальный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предприниматель, являющийся главой крестьянского (фермерского) хозяйства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749" y="2453856"/>
            <a:ext cx="2592288" cy="9257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Крестьянское (фермерское) хозяйство</a:t>
            </a:r>
          </a:p>
        </p:txBody>
      </p:sp>
      <p:sp>
        <p:nvSpPr>
          <p:cNvPr id="10" name="Овал 9"/>
          <p:cNvSpPr/>
          <p:nvPr/>
        </p:nvSpPr>
        <p:spPr>
          <a:xfrm>
            <a:off x="3225998" y="1772816"/>
            <a:ext cx="2736304" cy="80242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ЗАЯВИТЕЛЬ</a:t>
            </a:r>
            <a:endParaRPr lang="ru-RU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лево 12"/>
          <p:cNvSpPr/>
          <p:nvPr/>
        </p:nvSpPr>
        <p:spPr>
          <a:xfrm rot="21075812">
            <a:off x="2360081" y="2174192"/>
            <a:ext cx="854468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 rot="11927801">
            <a:off x="5972551" y="2253138"/>
            <a:ext cx="920799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 rot="16200000">
            <a:off x="1054865" y="3667437"/>
            <a:ext cx="770034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 rot="16200000">
            <a:off x="7468545" y="3376525"/>
            <a:ext cx="327591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432950" y="2600662"/>
            <a:ext cx="259228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Гражданин Российской Федерации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лево 20"/>
          <p:cNvSpPr/>
          <p:nvPr/>
        </p:nvSpPr>
        <p:spPr>
          <a:xfrm rot="16200000">
            <a:off x="4450712" y="3931164"/>
            <a:ext cx="242581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лево 21"/>
          <p:cNvSpPr/>
          <p:nvPr/>
        </p:nvSpPr>
        <p:spPr>
          <a:xfrm rot="16200000">
            <a:off x="4453291" y="2617781"/>
            <a:ext cx="242581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08048" y="4160467"/>
            <a:ext cx="4968552" cy="32802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основными видами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которых является производство и (или) переработка сельскохозяйственной продукции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02682" y="4607615"/>
            <a:ext cx="4791681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зарегистрированные в текущем финансовом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на сельской территории или территории сельской агломерации Кировской области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02682" y="5085184"/>
            <a:ext cx="4868563" cy="7208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обязуются осуществлять деятельность на сельской территории или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территории сельской агломерации Кировской области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менее 5 лет со дня получения средств  и достигнуть показателей деятельности, предусмотренных проектом создания и (или) развития хозяйства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02682" y="5877272"/>
            <a:ext cx="5233414" cy="98072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являются или ранее не являлись получателями средств финансовой поддержки (за исключением социальных выплат и выплат на организацию начального этапа предпринимательской деятельности, субсидий или грантов, а также гранта на поддержку начинающего фермера в рамках Государственной программы развития сельского хозяйства и регулирования рынков сельскохозяйственной продукции, сырья и продовольствия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228184" y="3671510"/>
            <a:ext cx="2915816" cy="285383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Обязующийся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срок, не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превышающий 30 календарных дней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даты принятия решения конкурсной комиссией о предоставлении ему гранта «Агростартап»,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осуществить государственную регистрацию крестьянского (фермерского)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зарегистрироваться как индивидуальный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предприниматель глава крестьянского (фермерского) хозяйства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органах Федеральной налоговой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службы на территории Кировской области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55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936104"/>
          </a:xfrm>
        </p:spPr>
        <p:txBody>
          <a:bodyPr/>
          <a:lstStyle/>
          <a:p>
            <a:pPr marL="285750" indent="-285750" algn="l">
              <a:lnSpc>
                <a:spcPct val="100000"/>
              </a:lnSpc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Сельские </a:t>
            </a:r>
            <a:r>
              <a:rPr lang="ru-RU" sz="1400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территории </a:t>
            </a:r>
            <a:r>
              <a:rPr lang="ru-RU" sz="1400" dirty="0">
                <a:effectLst/>
                <a:latin typeface="Arial" pitchFamily="34" charset="0"/>
                <a:cs typeface="Arial" pitchFamily="34" charset="0"/>
              </a:rPr>
              <a:t>- сельские поселения или сельские поселения и межселенные территории, объединенные общей территорией в границах муниципального района, сельские населенные пункты, входящие в состав городских поселений, муниципальных округов, городских округов (за исключением городского округа, на территории которого находится административный центр Кировской области). 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15276" y="1340768"/>
            <a:ext cx="8229600" cy="12961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285750" indent="-285750" algn="l">
              <a:lnSpc>
                <a:spcPct val="100000"/>
              </a:lnSpc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Сельские </a:t>
            </a:r>
            <a:r>
              <a:rPr lang="ru-RU" sz="1400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агломерации </a:t>
            </a:r>
            <a:r>
              <a:rPr lang="ru-RU" sz="1400" dirty="0">
                <a:effectLst/>
                <a:latin typeface="Arial" pitchFamily="34" charset="0"/>
                <a:cs typeface="Arial" pitchFamily="34" charset="0"/>
              </a:rPr>
              <a:t>- примыкающие друг к другу сельские территории и (или) граничащие с сельскими территориями поселки городского типа и (или) малые города. Численность населения, постоянно проживающего на территории каждого населенного пункта, входящего в состав сельской агломерации, не может превышать 30 тыс. человек. Под примыкающими друг к другу сельскими территориями понимаются сельские территории, имеющие смежные границы муниципальных образований.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15276" y="3356992"/>
            <a:ext cx="8229600" cy="31123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285750" indent="-285750" algn="l">
              <a:lnSpc>
                <a:spcPct val="100000"/>
              </a:lnSpc>
              <a:buFont typeface="Wingdings" pitchFamily="2" charset="2"/>
              <a:buChar char="ü"/>
            </a:pPr>
            <a:r>
              <a:rPr lang="ru-RU" sz="1400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проект создания и (или) развития хозяйства (бизнес-план)</a:t>
            </a:r>
            <a:r>
              <a:rPr lang="ru-RU" sz="1400" dirty="0">
                <a:effectLst/>
                <a:latin typeface="Arial" pitchFamily="34" charset="0"/>
                <a:cs typeface="Arial" pitchFamily="34" charset="0"/>
              </a:rPr>
              <a:t> - документ, включающий в том числе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направления расходования гранта "Агростартап" </a:t>
            </a:r>
            <a:r>
              <a:rPr lang="ru-RU" sz="1400" dirty="0">
                <a:effectLst/>
                <a:latin typeface="Arial" pitchFamily="34" charset="0"/>
                <a:cs typeface="Arial" pitchFamily="34" charset="0"/>
              </a:rPr>
              <a:t>из областного бюджета на создание и (или) развитие хозяйства, а также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обязательство по принятию</a:t>
            </a:r>
            <a:r>
              <a:rPr lang="ru-RU" sz="1400" dirty="0">
                <a:effectLst/>
                <a:latin typeface="Arial" pitchFamily="34" charset="0"/>
                <a:cs typeface="Arial" pitchFamily="34" charset="0"/>
              </a:rPr>
              <a:t> в срок, определяемый министерством, но не позднее срока использования гранта "Агростартап" из областного бюджета на создание и (или) развитие хозяйства, не менее 2 новых постоянных работников, если сумма гранта "Агростартап" </a:t>
            </a:r>
            <a:r>
              <a:rPr lang="ru-RU" sz="1400" dirty="0" smtClean="0">
                <a:effectLst/>
                <a:latin typeface="Arial" pitchFamily="34" charset="0"/>
                <a:cs typeface="Arial" pitchFamily="34" charset="0"/>
              </a:rPr>
              <a:t>из областного бюджета на создание и (или) развитие хозяйства составляет </a:t>
            </a:r>
            <a:r>
              <a:rPr lang="ru-RU" sz="1400" dirty="0">
                <a:effectLst/>
                <a:latin typeface="Arial" pitchFamily="34" charset="0"/>
                <a:cs typeface="Arial" pitchFamily="34" charset="0"/>
              </a:rPr>
              <a:t>2 млн. рублей или более, и не менее 1 нового постоянного работника, если сумма гранта "Агростартап" </a:t>
            </a:r>
            <a:r>
              <a:rPr lang="ru-RU" sz="1400" dirty="0" smtClean="0">
                <a:effectLst/>
                <a:latin typeface="Arial" pitchFamily="34" charset="0"/>
                <a:cs typeface="Arial" pitchFamily="34" charset="0"/>
              </a:rPr>
              <a:t>из областного бюджета на создание и (или) развитие хозяйства составляет </a:t>
            </a:r>
            <a:r>
              <a:rPr lang="ru-RU" sz="1400" dirty="0">
                <a:effectLst/>
                <a:latin typeface="Arial" pitchFamily="34" charset="0"/>
                <a:cs typeface="Arial" pitchFamily="34" charset="0"/>
              </a:rPr>
              <a:t>менее 2 млн. рублей (при этом глава крестьянского (фермерского) хозяйства и (или) индивидуальный предприниматель - глава крестьянского (фермерского) хозяйства учитываются в качестве новых постоянных работников), а также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обязательство</a:t>
            </a:r>
            <a:r>
              <a:rPr lang="ru-RU" sz="1400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по сохранению</a:t>
            </a:r>
            <a:r>
              <a:rPr lang="ru-RU" sz="1400" dirty="0">
                <a:effectLst/>
                <a:latin typeface="Arial" pitchFamily="34" charset="0"/>
                <a:cs typeface="Arial" pitchFamily="34" charset="0"/>
              </a:rPr>
              <a:t> созданных новых постоянных рабочих мест в течение 5 лет и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по достижению плановых показателей</a:t>
            </a:r>
            <a:r>
              <a:rPr lang="ru-RU" sz="1400" dirty="0">
                <a:effectLst/>
                <a:latin typeface="Arial" pitchFamily="34" charset="0"/>
                <a:cs typeface="Arial" pitchFamily="34" charset="0"/>
              </a:rPr>
              <a:t> деятельности, предусмотренных соглашением о предоставлении гранта "Агростартап" из областного бюджета на создание и (или) развитие хозяйства (далее - соглашение), заключаемым между </a:t>
            </a:r>
            <a:r>
              <a:rPr lang="ru-RU" sz="1400" dirty="0" err="1">
                <a:effectLst/>
                <a:latin typeface="Arial" pitchFamily="34" charset="0"/>
                <a:cs typeface="Arial" pitchFamily="34" charset="0"/>
              </a:rPr>
              <a:t>грантополучателем</a:t>
            </a:r>
            <a:r>
              <a:rPr lang="ru-RU" sz="1400" dirty="0">
                <a:effectLst/>
                <a:latin typeface="Arial" pitchFamily="34" charset="0"/>
                <a:cs typeface="Arial" pitchFamily="34" charset="0"/>
              </a:rPr>
              <a:t> и министерством</a:t>
            </a:r>
          </a:p>
          <a:p>
            <a:pPr algn="l">
              <a:lnSpc>
                <a:spcPct val="100000"/>
              </a:lnSpc>
            </a:pPr>
            <a:r>
              <a:rPr lang="ru-RU" sz="1400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effectLst/>
                <a:latin typeface="Arial" pitchFamily="34" charset="0"/>
                <a:cs typeface="Arial" pitchFamily="34" charset="0"/>
              </a:rPr>
            </a:br>
            <a:endParaRPr lang="ru-RU" sz="1400" dirty="0"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59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31640" y="116632"/>
            <a:ext cx="6408712" cy="57606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Гранты «Агростартап» предоставляются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победителям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конкурса по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отбору заявителей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619672" y="692696"/>
            <a:ext cx="216024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948264" y="715748"/>
            <a:ext cx="216024" cy="3369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1540" y="1052736"/>
            <a:ext cx="4788532" cy="64807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Крестьянские (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фермерские) хозяйства,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соответствующие 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требованиям Федерального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закона от 11.06.2003 № 74-ФЗ «О крестьянском (фермерском) хозяйстве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 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  <a:hlinkClick r:id="rId2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8104" y="1052736"/>
            <a:ext cx="3312368" cy="57606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Крестьянские (фермерские) хозяйства, созданные в качестве юридического лица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059832" y="1996327"/>
            <a:ext cx="338437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реализацию бизнес-плана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3338576" y="1700808"/>
            <a:ext cx="216024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652120" y="1673188"/>
            <a:ext cx="216024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297917" y="2572391"/>
            <a:ext cx="690806" cy="352553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504" y="2924944"/>
            <a:ext cx="8928992" cy="4680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разведению крупного рогатого скота мясного или молочного направлений продуктивности - в размере, не превышающем 5 млн. рублей, но не более </a:t>
            </a:r>
            <a:r>
              <a:rPr lang="ru-RU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% </a:t>
            </a:r>
            <a:r>
              <a:rPr lang="ru-RU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затрат на реализацию бизнес-плана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07504" y="3789040"/>
            <a:ext cx="9036496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разведению крупного рогатого скота мясного или молочного направлений продуктивности, в случае если предусмотрено использование части средств гранта на цели формирования неделимого фонда кооператива, членом которого является указанный победитель конкурса, - в размере, не превышающем 6 млн. рублей, но не более 90% затрат на реализацию бизнес-плана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07504" y="4869160"/>
            <a:ext cx="9036496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иным </a:t>
            </a:r>
            <a:r>
              <a:rPr lang="ru-RU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направлениям бизнес-плана - в размере, не превышающем 3 млн. рублей, но не более 90% затрат на реализацию бизнес-плана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25072" y="5661248"/>
            <a:ext cx="9036496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иным направлениям бизнес-плана, в случае если предусмотрено использование части средств гранта на цели формирования неделимого фонда кооператива, членом которого является указанный победитель конкурса, - в размере, не превышающем 4 млн. рублей, но не более 90% затрат на реализацию бизнес-плана</a:t>
            </a:r>
          </a:p>
        </p:txBody>
      </p:sp>
    </p:spTree>
    <p:extLst>
      <p:ext uri="{BB962C8B-B14F-4D97-AF65-F5344CB8AC3E}">
        <p14:creationId xmlns:p14="http://schemas.microsoft.com/office/powerpoint/2010/main" val="370443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44824"/>
            <a:ext cx="7772400" cy="1739892"/>
          </a:xfrm>
        </p:spPr>
        <p:txBody>
          <a:bodyPr>
            <a:normAutofit fontScale="90000"/>
          </a:bodyPr>
          <a:lstStyle/>
          <a:p>
            <a:pPr marL="342900" indent="-342900" algn="l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Регламент </a:t>
            </a:r>
            <a:r>
              <a:rPr lang="ru-RU" sz="18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подачи и рассмотрения заявок на участие в конкурсе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по </a:t>
            </a:r>
            <a:r>
              <a:rPr lang="ru-RU" sz="18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отбору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заявителей для </a:t>
            </a:r>
            <a:r>
              <a:rPr lang="ru-RU" sz="18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предоставления грантов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«Агростартап» из </a:t>
            </a:r>
            <a:r>
              <a:rPr lang="ru-RU" sz="18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областного бюджета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на создание и (или) развитие хозяйств установлен </a:t>
            </a:r>
            <a:r>
              <a:rPr lang="ru-RU" sz="1800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распоряжением министерства сельского хозяйства и продовольствия Кировской области от </a:t>
            </a:r>
            <a:r>
              <a:rPr lang="ru-RU" sz="180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18.05.2021  № 49 </a:t>
            </a:r>
            <a:r>
              <a:rPr lang="ru-RU" sz="1800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«О представлении и рассмотрении документов для предоставления грантов </a:t>
            </a:r>
            <a:r>
              <a:rPr lang="ru-RU" sz="180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«Агростартап» из </a:t>
            </a:r>
            <a:r>
              <a:rPr lang="ru-RU" sz="1800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областного бюджета на </a:t>
            </a:r>
            <a:r>
              <a:rPr lang="ru-RU" sz="180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создание и (или) развитие хозяйств».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0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11560" y="188640"/>
            <a:ext cx="7772400" cy="1296144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cap="none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marL="342900" indent="-342900">
              <a:buFont typeface="Wingdings" pitchFamily="2" charset="2"/>
              <a:buChar char="Ø"/>
            </a:pPr>
            <a:r>
              <a:rPr lang="ru-RU" sz="1600" spc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Порядок предоставления грантов «Агростартап» из областного бюджета на создание и (или) развитие хозяйств утвержден </a:t>
            </a:r>
            <a:r>
              <a:rPr lang="ru-RU" sz="1600" spc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постановлением Правительства Кировской области от 30.04.2021 № 224-П «О предоставлении грантов «Агростартап» из областного бюджета на создание и (или) развитие хозяйств».</a:t>
            </a:r>
            <a:r>
              <a:rPr lang="ru-RU" sz="1600" spc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spc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1600" spc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57880" y="3356992"/>
            <a:ext cx="7920880" cy="1368152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cap="none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marL="285750" indent="-285750">
              <a:buFont typeface="Wingdings" pitchFamily="2" charset="2"/>
              <a:buChar char="Ø"/>
            </a:pPr>
            <a:r>
              <a:rPr lang="ru-RU" sz="1600" spc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Заявки на участие в конкурсе принимаются </a:t>
            </a:r>
            <a:r>
              <a:rPr lang="ru-RU" sz="1600" b="1" spc="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 05.04.2022 по 25.04.2022</a:t>
            </a:r>
            <a:r>
              <a:rPr lang="ru-RU" sz="1600" spc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spc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600" spc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министерстве сельского хозяйства и продовольствия Кировской области </a:t>
            </a:r>
            <a:r>
              <a:rPr lang="ru-RU" sz="1600" spc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1600" spc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рабочим дням с 9.00 до 12.30 и с 13.20 до 18.00 часов, в пятницу с 9.00 до 12.30 часов и с 13.20 до 17.00 </a:t>
            </a:r>
            <a:r>
              <a:rPr lang="ru-RU" sz="1600" spc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часов </a:t>
            </a:r>
            <a:r>
              <a:rPr lang="ru-RU" sz="1600" spc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1600" spc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адресу: г</a:t>
            </a:r>
            <a:r>
              <a:rPr lang="ru-RU" sz="1600" spc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Киров, ул. </a:t>
            </a:r>
            <a:r>
              <a:rPr lang="ru-RU" sz="1600" spc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Дерендяева</a:t>
            </a:r>
            <a:r>
              <a:rPr lang="ru-RU" sz="1600" spc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23, </a:t>
            </a:r>
            <a:r>
              <a:rPr lang="ru-RU" sz="1600" spc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каб</a:t>
            </a:r>
            <a:r>
              <a:rPr lang="ru-RU" sz="1600" spc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334, почтовый адрес: 610000, г. Киров, ул. </a:t>
            </a:r>
            <a:r>
              <a:rPr lang="ru-RU" sz="1600" spc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Дерендяева</a:t>
            </a:r>
            <a:r>
              <a:rPr lang="ru-RU" sz="1600" spc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600" spc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23 (</a:t>
            </a:r>
            <a:r>
              <a:rPr lang="ru-RU" sz="1600" spc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лично, через представителя или посредством почтовой связи</a:t>
            </a:r>
            <a:r>
              <a:rPr lang="ru-RU" sz="1600" spc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1600" spc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3468" y="5085184"/>
            <a:ext cx="8100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latin typeface="Calibri" pitchFamily="34" charset="0"/>
              </a:rPr>
              <a:t>Требования к участникам конкурса установлены подпунктом 2.3 пункта 2 Порядка предоставления грантов «</a:t>
            </a:r>
            <a:r>
              <a:rPr lang="ru-RU" dirty="0" err="1" smtClean="0">
                <a:latin typeface="Calibri" pitchFamily="34" charset="0"/>
              </a:rPr>
              <a:t>Агростартап</a:t>
            </a:r>
            <a:r>
              <a:rPr lang="ru-RU" dirty="0" smtClean="0">
                <a:latin typeface="Calibri" pitchFamily="34" charset="0"/>
              </a:rPr>
              <a:t>» из областного бюджета на создание и (или) развитие хозяйств (постановление Правительства Кировской области от 30.04.2021 № 224-П «О предоставлении грантов «Агростартап» из областного бюджета на создание и (или) развитие хозяйств»).</a:t>
            </a:r>
            <a:endParaRPr lang="ru-RU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56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392" y="188640"/>
            <a:ext cx="8229600" cy="324036"/>
          </a:xfrm>
        </p:spPr>
        <p:txBody>
          <a:bodyPr/>
          <a:lstStyle/>
          <a:p>
            <a:r>
              <a:rPr lang="ru-RU" sz="2000" dirty="0" smtClean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Условия предоставления грантов</a:t>
            </a:r>
            <a:endParaRPr lang="ru-RU" sz="20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1520" y="620688"/>
            <a:ext cx="8229600" cy="3600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just"/>
            <a:endParaRPr lang="ru-RU" sz="16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1457" y="474760"/>
            <a:ext cx="4248472" cy="129614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Отсутствует задолженность по налоговым платежам и страховым взносам в бюджеты бюджетной системы РФ по состоянию на 1-е число месяца обращения за грантом. В случае наличия задолженности ее можно погасить и не позднее даты перечисления гранта представить в министерство подтверждающие уплату документы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482692"/>
            <a:ext cx="4188036" cy="1296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 вступлении в кооператив </a:t>
            </a: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(если </a:t>
            </a: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победитель конкурса - гражданин </a:t>
            </a: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РФ, </a:t>
            </a: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планирующий направить </a:t>
            </a: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 25</a:t>
            </a: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% </a:t>
            </a: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 50</a:t>
            </a: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% средств гранта на формирование неделимого фонда кооператива, обязующийся после государственной </a:t>
            </a: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КФХ </a:t>
            </a: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или регистрации в качестве индивидуального предпринимателя в органах Федеральной налоговой службы на территории Кировской области вступить в кооператив)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0580" y="1844824"/>
            <a:ext cx="7859216" cy="16344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Для подтверждения общих условий, изложенных в подпункте 3.1 пункта 3 Порядка,  предоставляются в министерство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Справки об отсутствии или наличии у победителя конкурса задолженности по налоговым платежам и страховым взносам, выданные налоговым органом и региональным отделением ФСС РФ, по состоянию на 1-е число месяца обращения за грантом (по инициативе победителя конкурса);</a:t>
            </a:r>
          </a:p>
          <a:p>
            <a:pPr marL="171450" indent="-171450">
              <a:buFont typeface="Arial" pitchFamily="34" charset="0"/>
              <a:buChar char="•"/>
            </a:pP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Опись документов, подтверждающих исполнение победителем конкурса условий предоставления гранта, по форме, утвержденной правовым актом министерства.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1319" y="3701120"/>
            <a:ext cx="2736304" cy="129614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Грант предоставляется победителю конкурса </a:t>
            </a: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только 1 раз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финансовое обеспечение части затрат в целях реализации бизнес-плана по одному из направлений, указанных в пункте 1.5 Порядка.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5856" y="3711728"/>
            <a:ext cx="2736304" cy="129614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Финансовое обеспечение части затрат на реализацию бизнес-плана победителя конкурса за счет иных направлений государственной поддержки не допускается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28184" y="3711728"/>
            <a:ext cx="2736304" cy="108542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Приобретение имущества, ранее приобретенного с участием средств государственной поддержки, не допускается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09044" y="5381413"/>
            <a:ext cx="2736304" cy="108542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Срок освоения гранта составляет не более </a:t>
            </a: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 месяцев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 дня получения указанных средств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11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91880" y="2816932"/>
            <a:ext cx="2664296" cy="151216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Грант «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Агростартап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может быть использован на следующие цели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лево 2"/>
          <p:cNvSpPr/>
          <p:nvPr/>
        </p:nvSpPr>
        <p:spPr>
          <a:xfrm rot="20122791">
            <a:off x="2723393" y="4014892"/>
            <a:ext cx="921663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лево 3"/>
          <p:cNvSpPr/>
          <p:nvPr/>
        </p:nvSpPr>
        <p:spPr>
          <a:xfrm rot="2779520">
            <a:off x="3242567" y="2646479"/>
            <a:ext cx="720080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 rot="18181918">
            <a:off x="3171827" y="4490604"/>
            <a:ext cx="1001908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 rot="5400000">
            <a:off x="4463988" y="2328545"/>
            <a:ext cx="720080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 rot="7842323">
            <a:off x="5608768" y="2646479"/>
            <a:ext cx="720080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 rot="10800000">
            <a:off x="6156176" y="3465004"/>
            <a:ext cx="576064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 rot="16200000">
            <a:off x="4498706" y="4581128"/>
            <a:ext cx="720080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 rot="13390570">
            <a:off x="5781376" y="4221087"/>
            <a:ext cx="720080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07504" y="980728"/>
            <a:ext cx="3024336" cy="151216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земельных участков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 земель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сельскохозяйственного назначения для осуществления деятельности победителя конкурса в рамках реализации проекта создания и (или) развития хозяйства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75853" y="311258"/>
            <a:ext cx="2836968" cy="151216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Разработку проектной документации для строительства или реконструкции производственных и складских зданий,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объектов, на сельской территории или сельской агломерации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935995" y="989590"/>
            <a:ext cx="2923675" cy="1701755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ремонт, модернизацию и (или) переустройство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производственных и складских зданий, помещений, пристроек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сооружений,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сельской территории или сельской агломерации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51520" y="4038301"/>
            <a:ext cx="2520280" cy="1231843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Внесение не менее 25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%,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не более 50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 гранта в неделимый фонд сельскохозяйственного потребительского кооператива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804248" y="2818140"/>
            <a:ext cx="2232248" cy="1656184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Подключение производственных и складских зданий, помещений, пристроек и (или) сооружений к электрическим, водо-, газо-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теплопроводным сетям 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2227" y="5265204"/>
            <a:ext cx="2436523" cy="1476164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Приобретение посадочного материала для закладки многолетних насаждений, в том числе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виноградников и земляники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500419" y="4598615"/>
            <a:ext cx="2359251" cy="159543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Приобретение сельскохозяйственных животных и птицы (кроме свиней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а также рыбопосадочного материала;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491881" y="5157192"/>
            <a:ext cx="2952328" cy="1584176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сельскохозяйственной </a:t>
            </a:r>
            <a:r>
              <a:rPr lang="ru-RU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техники, оборудования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(кроме оборудования для свиноводства) по списку, определяемому министерством сельского хозяйства и продовольствия Кировской области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9" name="Стрелка влево 18"/>
          <p:cNvSpPr/>
          <p:nvPr/>
        </p:nvSpPr>
        <p:spPr>
          <a:xfrm rot="855461">
            <a:off x="2771800" y="3271647"/>
            <a:ext cx="720080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0" y="2588759"/>
            <a:ext cx="2627784" cy="1336589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Погашение основного долга по кредитам, но не более 20% стоимости проекта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срока освоения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гранта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цели, указанные в подпунктах </a:t>
            </a:r>
            <a:r>
              <a:rPr lang="ru-RU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3.2.1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3.2.3, 3.2.7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Порядка</a:t>
            </a:r>
            <a:endParaRPr lang="ru-RU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8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083" y="332656"/>
            <a:ext cx="7772400" cy="288032"/>
          </a:xfrm>
        </p:spPr>
        <p:txBody>
          <a:bodyPr/>
          <a:lstStyle/>
          <a:p>
            <a:r>
              <a:rPr lang="ru-RU" sz="20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участия в конкурсном отборе требуется</a:t>
            </a:r>
            <a:r>
              <a:rPr lang="ru-RU" sz="2000" u="sng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2000" u="sng" dirty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3915" y="548680"/>
            <a:ext cx="8424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позднее 30 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календарных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дней, следующих за днем размещения объявления о проведении конкурса,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лично, через представителя или посредством почтовой связи представить в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министерство заявку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участие в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конкурсе, в состав которой входят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329334"/>
            <a:ext cx="8195462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Заявление по форме, утвержденной распоряжением министерства сельского хозяйства и продовольствия Кировской области от 18.05.2021 № 49;</a:t>
            </a:r>
          </a:p>
          <a:p>
            <a:pPr marL="171450" indent="-171450">
              <a:buFontTx/>
              <a:buChar char="-"/>
            </a:pPr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Утвержденный заявителем бизнес-план по одному из направлений деятельности, составленный по 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форме (на бумажном и электронном носителе);</a:t>
            </a:r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случае, если крестьянское (фермерское) хозяйство или индивидуальный предприниматель - глава крестьянского (фермерского) хозяйства, являющиеся членом сельскохозяйственного потребительского кооператива (далее - кооператив), либо гражданин Российской Федерации, который обязуется вступить в кооператив, планирует направить не менее 25% и не более 50% средств гранта на формирование неделимого фонда такого 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кооператива: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утвержденный общим собранием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кооператива бизнес-план 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 бумажном и электронном носителях) по форме согласно приложению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(распоряжение 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министерства сельского хозяйства и продовольствия Кировской области от 18.05.2021 №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49) 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(для кооперативов с организацией учета на давальческом сырье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1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утвержденный общим собранием кооператива бизнес-план (на бумажном и электронном носителях) по форме согласно приложению № 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(распоряжение министерства сельского хозяйства и продовольствия Кировской области от 18.05.2021 № 49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(для кооперативов с организацией учета затрат на приобретение сырья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Иные документы, предусмотренные подпунктом 2.5 пункта 2 «Порядок проведения конкурса»  постановления Правительства Кировской области от 30.04.2021 № 224-П «О предоставлении грантов»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Агростартап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из областного бюджета на создание и (или) развитие хозяйств»;</a:t>
            </a:r>
          </a:p>
          <a:p>
            <a:pPr marL="171450" indent="-171450">
              <a:buFontTx/>
              <a:buChar char="-"/>
            </a:pPr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Опись представленных документов для участия в конкурсе по отбору заявителей  для предоставления грантов «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Агростартап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 из областного бюджета на создание и (или) развитие хозяйств, составленная по форме в двух экземплярах.</a:t>
            </a:r>
          </a:p>
          <a:p>
            <a:pPr marL="171450" indent="-171450">
              <a:buFontTx/>
              <a:buChar char="-"/>
            </a:pPr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Документы в составе заявки должны быть прошиты, пронумерованы и заверены подписью заявителя. Подчистки и исправления в документах не допускаются, за исключением исправлений, заверенных подписью заявителя. При представлении документов, требующих заверения и состоящих из нескольких листов, заверяется каждый лист. Ответственность за достоверность сведений и подлинность представленных документов несет заявитель</a:t>
            </a:r>
            <a:r>
              <a:rPr lang="ru-RU" sz="1200" dirty="0" smtClean="0">
                <a:solidFill>
                  <a:srgbClr val="002060"/>
                </a:solidFill>
              </a:rPr>
              <a:t>.</a:t>
            </a:r>
          </a:p>
          <a:p>
            <a:endParaRPr lang="ru-RU" sz="1200" dirty="0" smtClean="0">
              <a:solidFill>
                <a:srgbClr val="002060"/>
              </a:solidFill>
            </a:endParaRP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endParaRPr lang="ru-RU" sz="1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68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334"/>
            <a:ext cx="8229600" cy="469338"/>
          </a:xfrm>
        </p:spPr>
        <p:txBody>
          <a:bodyPr/>
          <a:lstStyle/>
          <a:p>
            <a:r>
              <a:rPr lang="ru-RU" sz="14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ПРОВЕДЕНИЕ КОНКУРСНОГО ОТБОРА</a:t>
            </a:r>
            <a:endParaRPr lang="ru-RU" sz="14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3780" y="332656"/>
            <a:ext cx="8870707" cy="79208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</a:t>
            </a:r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Принимает заявки на участие в конкурсе. Сверяет состав, названия, реквизиты документов с описями, регистрирует их;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позднее 5 рабочих дней с даты окончания срока приема заявок направляет в конкурсную комиссию заявки, справку о том, что участники конкурса ранее не получали финансовую поддержку, субсидии или гранты, в том числе грант на поддержку начинающего фермера</a:t>
            </a:r>
          </a:p>
          <a:p>
            <a:pPr algn="ctr"/>
            <a:endParaRPr lang="ru-RU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3779" y="1196752"/>
            <a:ext cx="8870706" cy="122413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Конкурсная комиссия по проведению отбора заявителей для предоставления грантов «</a:t>
            </a:r>
            <a:r>
              <a:rPr lang="ru-RU" sz="1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Агростартап</a:t>
            </a:r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из областного бюджета на создание и (или) развитие хозяйств</a:t>
            </a:r>
          </a:p>
          <a:p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позднее 5 рабочих дней после получения заявок: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Рассматривает заявителей на предмет соответствия их требованиям подпунктов 2.3 - 2.4 пункта 2 Порядка;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Принимает по итогам рассмотрения решение об отказе заявителю о допуске к участию в конкурсе (в случае несоответствия требованиям) или о допуске к участию в конкурсе заявителей, соответствующих требованиям;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Готовит проект протокола заседания конкурсной комиссии.</a:t>
            </a:r>
            <a:endParaRPr lang="ru-RU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3779" y="2564904"/>
            <a:ext cx="8870706" cy="9361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этап конкурса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Конкурсная комиссия в течение 5 рабочих дней после принятия решения о допуске заявителей к участию в конкурсе рассматривает поступившие заявки;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Оценивает заявителей по критериям оценки заявителей (приложение № 1 к Порядку);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Принимает решение о допуске заявителей ко 2 этапу конкурса (допускаются заявители, набравшие по итогам 1 этапа не менее 15 баллов);</a:t>
            </a:r>
          </a:p>
          <a:p>
            <a:pPr algn="ctr"/>
            <a:endParaRPr lang="ru-RU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3781" y="3645024"/>
            <a:ext cx="8870707" cy="129614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этап конкурса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 течение 3 рабочих дней после завершения 1 этапа)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Конкурсная комиссия проводит устное собеседование в очной форме или по видео-конференц-связи с заявителями по представленным ими на конкурс бизнес-планам. Оценка бизнес-планов в соответствии с критериями оценки бизнес-планов (приложение № 2 к порядку);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Оценка бизнес-планов по результатам устного собеседования на основании мест заявителей в рейтингах, присвоенных каждым членом конкурсной комиссии, присутствующими на заседании;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Определение места каждого заявителя в рейтинге;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Определение общего количества баллов по итогам 2 этапа конкурса</a:t>
            </a:r>
          </a:p>
          <a:p>
            <a:pPr algn="ctr"/>
            <a:endParaRPr lang="ru-RU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3778" y="5085184"/>
            <a:ext cx="8870707" cy="93610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Конкурсная комиссия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 течение 3 рабочих дней после проведения 2 этапа конкурса)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Определяет в соответствии с общим количеством баллов по итогам 2 этапа конкурса место каждого заявителя в итоговом рейтинге;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результатам оценки заявителей определяет победителей конкурса;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Определяет рекомендуемый размер гранта, предоставляемы й министерством, для каждого победителя конкурса с учетом его собственных средств и запрашиваемого объема гранта в соответствии с бизнес-планом.</a:t>
            </a:r>
          </a:p>
          <a:p>
            <a:pPr algn="ctr"/>
            <a:endParaRPr lang="ru-RU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3779" y="6093296"/>
            <a:ext cx="8870707" cy="76470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течение 14 календарных дней после определения победителей и рекомендуемого размера грантов письменно уведомляет заявителей;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основании протокола конкурсной комиссии принимает распоряжение о признании победителями конкурса с указанием размеров грантов;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Размещает на едином портале и на сайте министерства информацию о результатах конкурса.</a:t>
            </a:r>
          </a:p>
          <a:p>
            <a:pPr algn="ctr"/>
            <a:endParaRPr lang="ru-RU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21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921</TotalTime>
  <Words>2468</Words>
  <Application>Microsoft Office PowerPoint</Application>
  <PresentationFormat>Экран (4:3)</PresentationFormat>
  <Paragraphs>105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Предоставление грантов «Агростартап» из областного бюджета на создание и (или) развитие хозяйств </vt:lpstr>
      <vt:lpstr>Грант «Агростартап»  из областного бюджета на создание и (или) развитие хозяйств – средства, перечисляемые из областного бюджета грантополучателям для финансового обеспечения части их затрат, не возмещаемых в рамках иных направлений государственной поддержки, связанных с реализацией бизнес-планов заявителей, представляемых в конкурсную комиссию по проведения отбора заявителей для предоставления грантов «Агростартап» из областного бюджета на создание и (или) развитие хозяйств, создаваемую Правительством Кировской области.</vt:lpstr>
      <vt:lpstr>Сельские территории - сельские поселения или сельские поселения и межселенные территории, объединенные общей территорией в границах муниципального района, сельские населенные пункты, входящие в состав городских поселений, муниципальных округов, городских округов (за исключением городского округа, на территории которого находится административный центр Кировской области). </vt:lpstr>
      <vt:lpstr>Презентация PowerPoint</vt:lpstr>
      <vt:lpstr>Регламент подачи и рассмотрения заявок на участие в конкурсе по отбору заявителей для предоставления грантов «Агростартап» из областного бюджета на создание и (или) развитие хозяйств установлен распоряжением министерства сельского хозяйства и продовольствия Кировской области от 18.05.2021  № 49 «О представлении и рассмотрении документов для предоставления грантов «Агростартап» из областного бюджета на создание и (или) развитие хозяйств». </vt:lpstr>
      <vt:lpstr>Условия предоставления грантов</vt:lpstr>
      <vt:lpstr>Презентация PowerPoint</vt:lpstr>
      <vt:lpstr>Для участия в конкурсном отборе требуется:</vt:lpstr>
      <vt:lpstr>ПРОВЕДЕНИЕ КОНКУРСНОГО ОТБОРА</vt:lpstr>
      <vt:lpstr>Для получения гранта победитель конкурса заключает с министерством сельского хозяйства и продовольствия Кировской области соглашение в ГИИС «Электронный бюджет» согласно типовой форме, установленной Министерством финансов Российской Федерации: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Предоставление в 2022 году грантов из областного бюджета на развитие семейных ферм</dc:title>
  <dc:creator>OMF5</dc:creator>
  <cp:lastModifiedBy>OMF5</cp:lastModifiedBy>
  <cp:revision>81</cp:revision>
  <cp:lastPrinted>2022-04-06T05:47:24Z</cp:lastPrinted>
  <dcterms:created xsi:type="dcterms:W3CDTF">2022-02-15T08:58:32Z</dcterms:created>
  <dcterms:modified xsi:type="dcterms:W3CDTF">2022-04-06T06:31:37Z</dcterms:modified>
</cp:coreProperties>
</file>